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arlow SemiCondensed" panose="020B0604020202020204" charset="0"/>
      <p:regular r:id="rId11"/>
    </p:embeddedFont>
    <p:embeddedFont>
      <p:font typeface="Barlow SemiCondensed Bold" panose="020B0604020202020204" charset="0"/>
      <p:regular r:id="rId12"/>
    </p:embeddedFont>
    <p:embeddedFont>
      <p:font typeface="Calibri" panose="020F0502020204030204" pitchFamily="34" charset="0"/>
      <p:regular r:id="rId13"/>
      <p:bold r:id="rId14"/>
      <p:italic r:id="rId15"/>
      <p:boldItalic r:id="rId16"/>
    </p:embeddedFont>
    <p:embeddedFont>
      <p:font typeface="Canva Sans 2 Bold" panose="020B0604020202020204" charset="0"/>
      <p:regular r:id="rId17"/>
    </p:embeddedFont>
    <p:embeddedFont>
      <p:font typeface="Oswald" panose="00000500000000000000" pitchFamily="2" charset="0"/>
      <p:regular r:id="rId18"/>
    </p:embeddedFont>
    <p:embeddedFont>
      <p:font typeface="Oswal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48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7426" y="9826260"/>
            <a:ext cx="14630955" cy="61184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51104" y="9826260"/>
            <a:ext cx="14630955" cy="611840"/>
          </a:xfrm>
          <a:prstGeom prst="rect">
            <a:avLst/>
          </a:prstGeom>
        </p:spPr>
      </p:pic>
      <p:grpSp>
        <p:nvGrpSpPr>
          <p:cNvPr id="5" name="Group 5"/>
          <p:cNvGrpSpPr/>
          <p:nvPr/>
        </p:nvGrpSpPr>
        <p:grpSpPr>
          <a:xfrm>
            <a:off x="8962437" y="7429739"/>
            <a:ext cx="2112925" cy="429120"/>
            <a:chOff x="0" y="0"/>
            <a:chExt cx="556490" cy="113019"/>
          </a:xfrm>
        </p:grpSpPr>
        <p:sp>
          <p:nvSpPr>
            <p:cNvPr id="6" name="Freeform 6"/>
            <p:cNvSpPr/>
            <p:nvPr/>
          </p:nvSpPr>
          <p:spPr>
            <a:xfrm>
              <a:off x="0" y="0"/>
              <a:ext cx="556490" cy="113019"/>
            </a:xfrm>
            <a:custGeom>
              <a:avLst/>
              <a:gdLst/>
              <a:ahLst/>
              <a:cxnLst/>
              <a:rect l="l" t="t" r="r" b="b"/>
              <a:pathLst>
                <a:path w="556490" h="113019">
                  <a:moveTo>
                    <a:pt x="43969" y="0"/>
                  </a:moveTo>
                  <a:lnTo>
                    <a:pt x="512522" y="0"/>
                  </a:lnTo>
                  <a:cubicBezTo>
                    <a:pt x="536805" y="0"/>
                    <a:pt x="556490" y="19686"/>
                    <a:pt x="556490" y="43969"/>
                  </a:cubicBezTo>
                  <a:lnTo>
                    <a:pt x="556490" y="69050"/>
                  </a:lnTo>
                  <a:cubicBezTo>
                    <a:pt x="556490" y="93334"/>
                    <a:pt x="536805" y="113019"/>
                    <a:pt x="512522" y="113019"/>
                  </a:cubicBezTo>
                  <a:lnTo>
                    <a:pt x="43969" y="113019"/>
                  </a:lnTo>
                  <a:cubicBezTo>
                    <a:pt x="32308" y="113019"/>
                    <a:pt x="21124" y="108387"/>
                    <a:pt x="12878" y="100141"/>
                  </a:cubicBezTo>
                  <a:cubicBezTo>
                    <a:pt x="4632" y="91895"/>
                    <a:pt x="0" y="80712"/>
                    <a:pt x="0" y="69050"/>
                  </a:cubicBezTo>
                  <a:lnTo>
                    <a:pt x="0" y="43969"/>
                  </a:lnTo>
                  <a:cubicBezTo>
                    <a:pt x="0" y="19686"/>
                    <a:pt x="19686" y="0"/>
                    <a:pt x="43969" y="0"/>
                  </a:cubicBezTo>
                  <a:close/>
                </a:path>
              </a:pathLst>
            </a:custGeom>
            <a:solidFill>
              <a:srgbClr val="EC971C"/>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6609961" y="7429739"/>
            <a:ext cx="2112925" cy="429120"/>
            <a:chOff x="0" y="0"/>
            <a:chExt cx="556490" cy="113019"/>
          </a:xfrm>
        </p:grpSpPr>
        <p:sp>
          <p:nvSpPr>
            <p:cNvPr id="9" name="Freeform 9"/>
            <p:cNvSpPr/>
            <p:nvPr/>
          </p:nvSpPr>
          <p:spPr>
            <a:xfrm>
              <a:off x="0" y="0"/>
              <a:ext cx="556490" cy="113019"/>
            </a:xfrm>
            <a:custGeom>
              <a:avLst/>
              <a:gdLst/>
              <a:ahLst/>
              <a:cxnLst/>
              <a:rect l="l" t="t" r="r" b="b"/>
              <a:pathLst>
                <a:path w="556490" h="113019">
                  <a:moveTo>
                    <a:pt x="43969" y="0"/>
                  </a:moveTo>
                  <a:lnTo>
                    <a:pt x="512522" y="0"/>
                  </a:lnTo>
                  <a:cubicBezTo>
                    <a:pt x="536805" y="0"/>
                    <a:pt x="556490" y="19686"/>
                    <a:pt x="556490" y="43969"/>
                  </a:cubicBezTo>
                  <a:lnTo>
                    <a:pt x="556490" y="69050"/>
                  </a:lnTo>
                  <a:cubicBezTo>
                    <a:pt x="556490" y="93334"/>
                    <a:pt x="536805" y="113019"/>
                    <a:pt x="512522" y="113019"/>
                  </a:cubicBezTo>
                  <a:lnTo>
                    <a:pt x="43969" y="113019"/>
                  </a:lnTo>
                  <a:cubicBezTo>
                    <a:pt x="32308" y="113019"/>
                    <a:pt x="21124" y="108387"/>
                    <a:pt x="12878" y="100141"/>
                  </a:cubicBezTo>
                  <a:cubicBezTo>
                    <a:pt x="4632" y="91895"/>
                    <a:pt x="0" y="80712"/>
                    <a:pt x="0" y="69050"/>
                  </a:cubicBezTo>
                  <a:lnTo>
                    <a:pt x="0" y="43969"/>
                  </a:lnTo>
                  <a:cubicBezTo>
                    <a:pt x="0" y="19686"/>
                    <a:pt x="19686" y="0"/>
                    <a:pt x="43969" y="0"/>
                  </a:cubicBezTo>
                  <a:close/>
                </a:path>
              </a:pathLst>
            </a:custGeom>
            <a:solidFill>
              <a:srgbClr val="FFFFFF"/>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3457463" y="757228"/>
            <a:ext cx="1969749" cy="542945"/>
            <a:chOff x="0" y="0"/>
            <a:chExt cx="395453" cy="109003"/>
          </a:xfrm>
        </p:grpSpPr>
        <p:sp>
          <p:nvSpPr>
            <p:cNvPr id="12" name="Freeform 12"/>
            <p:cNvSpPr/>
            <p:nvPr/>
          </p:nvSpPr>
          <p:spPr>
            <a:xfrm>
              <a:off x="0" y="0"/>
              <a:ext cx="395453" cy="109003"/>
            </a:xfrm>
            <a:custGeom>
              <a:avLst/>
              <a:gdLst/>
              <a:ahLst/>
              <a:cxnLst/>
              <a:rect l="l" t="t" r="r" b="b"/>
              <a:pathLst>
                <a:path w="395453" h="109003">
                  <a:moveTo>
                    <a:pt x="47165" y="0"/>
                  </a:moveTo>
                  <a:lnTo>
                    <a:pt x="348288" y="0"/>
                  </a:lnTo>
                  <a:cubicBezTo>
                    <a:pt x="374337" y="0"/>
                    <a:pt x="395453" y="21116"/>
                    <a:pt x="395453" y="47165"/>
                  </a:cubicBezTo>
                  <a:lnTo>
                    <a:pt x="395453" y="61838"/>
                  </a:lnTo>
                  <a:cubicBezTo>
                    <a:pt x="395453" y="87887"/>
                    <a:pt x="374337" y="109003"/>
                    <a:pt x="348288" y="109003"/>
                  </a:cubicBezTo>
                  <a:lnTo>
                    <a:pt x="47165" y="109003"/>
                  </a:lnTo>
                  <a:cubicBezTo>
                    <a:pt x="21116" y="109003"/>
                    <a:pt x="0" y="87887"/>
                    <a:pt x="0" y="61838"/>
                  </a:cubicBezTo>
                  <a:lnTo>
                    <a:pt x="0" y="47165"/>
                  </a:lnTo>
                  <a:cubicBezTo>
                    <a:pt x="0" y="21116"/>
                    <a:pt x="21116" y="0"/>
                    <a:pt x="47165" y="0"/>
                  </a:cubicBezTo>
                  <a:close/>
                </a:path>
              </a:pathLst>
            </a:custGeom>
            <a:solidFill>
              <a:srgbClr val="EC971C"/>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2858" y="325203"/>
            <a:ext cx="2763488" cy="2069161"/>
          </a:xfrm>
          <a:prstGeom prst="rect">
            <a:avLst/>
          </a:prstGeom>
        </p:spPr>
      </p:pic>
      <p:sp>
        <p:nvSpPr>
          <p:cNvPr id="15" name="TextBox 15"/>
          <p:cNvSpPr txBox="1"/>
          <p:nvPr/>
        </p:nvSpPr>
        <p:spPr>
          <a:xfrm>
            <a:off x="5044159" y="5370032"/>
            <a:ext cx="8606633" cy="755015"/>
          </a:xfrm>
          <a:prstGeom prst="rect">
            <a:avLst/>
          </a:prstGeom>
        </p:spPr>
        <p:txBody>
          <a:bodyPr lIns="0" tIns="0" rIns="0" bIns="0" rtlCol="0" anchor="t">
            <a:spAutoFit/>
          </a:bodyPr>
          <a:lstStyle/>
          <a:p>
            <a:pPr algn="ctr">
              <a:lnSpc>
                <a:spcPts val="6160"/>
              </a:lnSpc>
            </a:pPr>
            <a:r>
              <a:rPr lang="en-US" sz="4400" dirty="0">
                <a:solidFill>
                  <a:srgbClr val="FFFFFF"/>
                </a:solidFill>
                <a:latin typeface="Oswald"/>
              </a:rPr>
              <a:t>SITE-URILOR NETFLIX,W3SCHOOLS ,WISE</a:t>
            </a:r>
          </a:p>
        </p:txBody>
      </p:sp>
      <p:sp>
        <p:nvSpPr>
          <p:cNvPr id="16" name="TextBox 16"/>
          <p:cNvSpPr txBox="1"/>
          <p:nvPr/>
        </p:nvSpPr>
        <p:spPr>
          <a:xfrm>
            <a:off x="2350725" y="3019123"/>
            <a:ext cx="13586550" cy="1879874"/>
          </a:xfrm>
          <a:prstGeom prst="rect">
            <a:avLst/>
          </a:prstGeom>
        </p:spPr>
        <p:txBody>
          <a:bodyPr lIns="0" tIns="0" rIns="0" bIns="0" rtlCol="0" anchor="t">
            <a:spAutoFit/>
          </a:bodyPr>
          <a:lstStyle/>
          <a:p>
            <a:pPr algn="ctr">
              <a:lnSpc>
                <a:spcPts val="16800"/>
              </a:lnSpc>
            </a:pPr>
            <a:r>
              <a:rPr lang="en-US" sz="8000" dirty="0">
                <a:solidFill>
                  <a:srgbClr val="EC971C"/>
                </a:solidFill>
                <a:latin typeface="Oswald Bold"/>
              </a:rPr>
              <a:t>TEST DE SECURITATE </a:t>
            </a:r>
          </a:p>
        </p:txBody>
      </p:sp>
      <p:sp>
        <p:nvSpPr>
          <p:cNvPr id="17" name="TextBox 17"/>
          <p:cNvSpPr txBox="1"/>
          <p:nvPr/>
        </p:nvSpPr>
        <p:spPr>
          <a:xfrm>
            <a:off x="9144000" y="7437606"/>
            <a:ext cx="1749799" cy="365760"/>
          </a:xfrm>
          <a:prstGeom prst="rect">
            <a:avLst/>
          </a:prstGeom>
        </p:spPr>
        <p:txBody>
          <a:bodyPr lIns="0" tIns="0" rIns="0" bIns="0" rtlCol="0" anchor="t">
            <a:spAutoFit/>
          </a:bodyPr>
          <a:lstStyle/>
          <a:p>
            <a:pPr algn="ctr">
              <a:lnSpc>
                <a:spcPts val="2940"/>
              </a:lnSpc>
            </a:pPr>
            <a:r>
              <a:rPr lang="en-US" sz="2100" dirty="0">
                <a:solidFill>
                  <a:srgbClr val="021531"/>
                </a:solidFill>
                <a:latin typeface="Barlow SemiCondensed"/>
              </a:rPr>
              <a:t>Start Slide</a:t>
            </a:r>
          </a:p>
        </p:txBody>
      </p:sp>
      <p:sp>
        <p:nvSpPr>
          <p:cNvPr id="18" name="TextBox 18"/>
          <p:cNvSpPr txBox="1"/>
          <p:nvPr/>
        </p:nvSpPr>
        <p:spPr>
          <a:xfrm>
            <a:off x="6791524" y="7437606"/>
            <a:ext cx="1749799" cy="365760"/>
          </a:xfrm>
          <a:prstGeom prst="rect">
            <a:avLst/>
          </a:prstGeom>
        </p:spPr>
        <p:txBody>
          <a:bodyPr lIns="0" tIns="0" rIns="0" bIns="0" rtlCol="0" anchor="t">
            <a:spAutoFit/>
          </a:bodyPr>
          <a:lstStyle/>
          <a:p>
            <a:pPr algn="ctr">
              <a:lnSpc>
                <a:spcPts val="2940"/>
              </a:lnSpc>
            </a:pPr>
            <a:r>
              <a:rPr lang="en-US" sz="2100" dirty="0">
                <a:solidFill>
                  <a:srgbClr val="021531"/>
                </a:solidFill>
                <a:latin typeface="Barlow SemiCondensed"/>
              </a:rPr>
              <a:t>Learn More</a:t>
            </a:r>
          </a:p>
        </p:txBody>
      </p:sp>
      <p:sp>
        <p:nvSpPr>
          <p:cNvPr id="19" name="TextBox 19"/>
          <p:cNvSpPr txBox="1"/>
          <p:nvPr/>
        </p:nvSpPr>
        <p:spPr>
          <a:xfrm>
            <a:off x="11075362" y="802997"/>
            <a:ext cx="1969749" cy="421877"/>
          </a:xfrm>
          <a:prstGeom prst="rect">
            <a:avLst/>
          </a:prstGeom>
        </p:spPr>
        <p:txBody>
          <a:bodyPr lIns="0" tIns="0" rIns="0" bIns="0" rtlCol="0" anchor="t">
            <a:spAutoFit/>
          </a:bodyPr>
          <a:lstStyle/>
          <a:p>
            <a:pPr algn="ctr">
              <a:lnSpc>
                <a:spcPts val="3305"/>
              </a:lnSpc>
            </a:pPr>
            <a:r>
              <a:rPr lang="en-US" sz="2754">
                <a:solidFill>
                  <a:srgbClr val="FFFFFF"/>
                </a:solidFill>
                <a:latin typeface="Barlow SemiCondensed"/>
              </a:rPr>
              <a:t>About</a:t>
            </a:r>
          </a:p>
        </p:txBody>
      </p:sp>
      <p:sp>
        <p:nvSpPr>
          <p:cNvPr id="20" name="TextBox 20"/>
          <p:cNvSpPr txBox="1"/>
          <p:nvPr/>
        </p:nvSpPr>
        <p:spPr>
          <a:xfrm>
            <a:off x="15839565" y="802997"/>
            <a:ext cx="1643009" cy="421877"/>
          </a:xfrm>
          <a:prstGeom prst="rect">
            <a:avLst/>
          </a:prstGeom>
        </p:spPr>
        <p:txBody>
          <a:bodyPr lIns="0" tIns="0" rIns="0" bIns="0" rtlCol="0" anchor="t">
            <a:spAutoFit/>
          </a:bodyPr>
          <a:lstStyle/>
          <a:p>
            <a:pPr algn="ctr">
              <a:lnSpc>
                <a:spcPts val="3305"/>
              </a:lnSpc>
            </a:pPr>
            <a:r>
              <a:rPr lang="en-US" sz="2754">
                <a:solidFill>
                  <a:srgbClr val="FFFFFF"/>
                </a:solidFill>
                <a:latin typeface="Barlow SemiCondensed"/>
              </a:rPr>
              <a:t>Home</a:t>
            </a:r>
          </a:p>
        </p:txBody>
      </p:sp>
      <p:sp>
        <p:nvSpPr>
          <p:cNvPr id="21" name="TextBox 21"/>
          <p:cNvSpPr txBox="1"/>
          <p:nvPr/>
        </p:nvSpPr>
        <p:spPr>
          <a:xfrm>
            <a:off x="13636575" y="802997"/>
            <a:ext cx="1611526" cy="421877"/>
          </a:xfrm>
          <a:prstGeom prst="rect">
            <a:avLst/>
          </a:prstGeom>
        </p:spPr>
        <p:txBody>
          <a:bodyPr lIns="0" tIns="0" rIns="0" bIns="0" rtlCol="0" anchor="t">
            <a:spAutoFit/>
          </a:bodyPr>
          <a:lstStyle/>
          <a:p>
            <a:pPr algn="ctr">
              <a:lnSpc>
                <a:spcPts val="3305"/>
              </a:lnSpc>
            </a:pPr>
            <a:r>
              <a:rPr lang="en-US" sz="2754">
                <a:solidFill>
                  <a:srgbClr val="021531"/>
                </a:solidFill>
                <a:latin typeface="Barlow SemiCondensed"/>
              </a:rPr>
              <a:t>Test</a:t>
            </a:r>
          </a:p>
        </p:txBody>
      </p:sp>
      <p:sp>
        <p:nvSpPr>
          <p:cNvPr id="22" name="TextBox 22"/>
          <p:cNvSpPr txBox="1"/>
          <p:nvPr/>
        </p:nvSpPr>
        <p:spPr>
          <a:xfrm>
            <a:off x="1924602" y="736309"/>
            <a:ext cx="5633211" cy="814274"/>
          </a:xfrm>
          <a:prstGeom prst="rect">
            <a:avLst/>
          </a:prstGeom>
        </p:spPr>
        <p:txBody>
          <a:bodyPr lIns="0" tIns="0" rIns="0" bIns="0" rtlCol="0" anchor="t">
            <a:spAutoFit/>
          </a:bodyPr>
          <a:lstStyle/>
          <a:p>
            <a:pPr>
              <a:lnSpc>
                <a:spcPts val="6644"/>
              </a:lnSpc>
            </a:pPr>
            <a:r>
              <a:rPr lang="en-US" sz="4746">
                <a:solidFill>
                  <a:srgbClr val="FFFFFF"/>
                </a:solidFill>
                <a:latin typeface="Barlow SemiCondensed"/>
              </a:rPr>
              <a:t>WebPageTest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33" t="16306" b="2578"/>
          <a:stretch>
            <a:fillRect/>
          </a:stretch>
        </p:blipFill>
        <p:spPr>
          <a:xfrm>
            <a:off x="0" y="0"/>
            <a:ext cx="18288000" cy="10287000"/>
          </a:xfrm>
          <a:prstGeom prst="rect">
            <a:avLst/>
          </a:prstGeom>
        </p:spPr>
      </p:pic>
      <p:grpSp>
        <p:nvGrpSpPr>
          <p:cNvPr id="3" name="Group 3"/>
          <p:cNvGrpSpPr/>
          <p:nvPr/>
        </p:nvGrpSpPr>
        <p:grpSpPr>
          <a:xfrm>
            <a:off x="-520500" y="9835785"/>
            <a:ext cx="19559486" cy="759825"/>
            <a:chOff x="0" y="0"/>
            <a:chExt cx="5151470" cy="200118"/>
          </a:xfrm>
        </p:grpSpPr>
        <p:sp>
          <p:nvSpPr>
            <p:cNvPr id="4" name="Freeform 4"/>
            <p:cNvSpPr/>
            <p:nvPr/>
          </p:nvSpPr>
          <p:spPr>
            <a:xfrm>
              <a:off x="0" y="0"/>
              <a:ext cx="5151470" cy="200118"/>
            </a:xfrm>
            <a:custGeom>
              <a:avLst/>
              <a:gdLst/>
              <a:ahLst/>
              <a:cxnLst/>
              <a:rect l="l" t="t" r="r" b="b"/>
              <a:pathLst>
                <a:path w="5151470" h="200118">
                  <a:moveTo>
                    <a:pt x="0" y="0"/>
                  </a:moveTo>
                  <a:lnTo>
                    <a:pt x="5151470" y="0"/>
                  </a:lnTo>
                  <a:lnTo>
                    <a:pt x="5151470" y="200118"/>
                  </a:lnTo>
                  <a:lnTo>
                    <a:pt x="0" y="200118"/>
                  </a:lnTo>
                  <a:close/>
                </a:path>
              </a:pathLst>
            </a:custGeom>
            <a:solidFill>
              <a:srgbClr val="EC971C"/>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a:stretch>
            <a:fillRect/>
          </a:stretch>
        </p:blipFill>
        <p:spPr>
          <a:xfrm>
            <a:off x="12506340" y="2408561"/>
            <a:ext cx="3061923" cy="642923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07380" y="4371611"/>
            <a:ext cx="3321766" cy="4114800"/>
          </a:xfrm>
          <a:prstGeom prst="rect">
            <a:avLst/>
          </a:prstGeom>
        </p:spPr>
      </p:pic>
      <p:sp>
        <p:nvSpPr>
          <p:cNvPr id="8" name="TextBox 8"/>
          <p:cNvSpPr txBox="1"/>
          <p:nvPr/>
        </p:nvSpPr>
        <p:spPr>
          <a:xfrm>
            <a:off x="5522421" y="499786"/>
            <a:ext cx="6829836" cy="953135"/>
          </a:xfrm>
          <a:prstGeom prst="rect">
            <a:avLst/>
          </a:prstGeom>
        </p:spPr>
        <p:txBody>
          <a:bodyPr lIns="0" tIns="0" rIns="0" bIns="0" rtlCol="0" anchor="t">
            <a:spAutoFit/>
          </a:bodyPr>
          <a:lstStyle/>
          <a:p>
            <a:pPr algn="ctr">
              <a:lnSpc>
                <a:spcPts val="7840"/>
              </a:lnSpc>
            </a:pPr>
            <a:r>
              <a:rPr lang="en-US" sz="5600">
                <a:solidFill>
                  <a:srgbClr val="EC971C"/>
                </a:solidFill>
                <a:latin typeface="Oswald Bold"/>
              </a:rPr>
              <a:t>NETFLIX TEST SECURITY</a:t>
            </a:r>
          </a:p>
        </p:txBody>
      </p:sp>
      <p:sp>
        <p:nvSpPr>
          <p:cNvPr id="9" name="TextBox 9"/>
          <p:cNvSpPr txBox="1"/>
          <p:nvPr/>
        </p:nvSpPr>
        <p:spPr>
          <a:xfrm>
            <a:off x="1294448" y="2617695"/>
            <a:ext cx="10478091" cy="2730601"/>
          </a:xfrm>
          <a:prstGeom prst="rect">
            <a:avLst/>
          </a:prstGeom>
        </p:spPr>
        <p:txBody>
          <a:bodyPr lIns="0" tIns="0" rIns="0" bIns="0" rtlCol="0" anchor="t">
            <a:spAutoFit/>
          </a:bodyPr>
          <a:lstStyle/>
          <a:p>
            <a:pPr>
              <a:lnSpc>
                <a:spcPts val="3669"/>
              </a:lnSpc>
            </a:pPr>
            <a:r>
              <a:rPr lang="en-US" sz="2621">
                <a:solidFill>
                  <a:srgbClr val="FFFFFF"/>
                </a:solidFill>
                <a:latin typeface="Barlow SemiCondensed"/>
              </a:rPr>
              <a:t>Aceasta este caracteristica de securitate care lipseste de pe site-ul Netflix : </a:t>
            </a:r>
          </a:p>
          <a:p>
            <a:pPr marL="565884" lvl="1" indent="-282942">
              <a:lnSpc>
                <a:spcPts val="3669"/>
              </a:lnSpc>
              <a:buFont typeface="Arial"/>
              <a:buChar char="•"/>
            </a:pPr>
            <a:r>
              <a:rPr lang="en-US" sz="2621">
                <a:solidFill>
                  <a:srgbClr val="FFFFFF"/>
                </a:solidFill>
                <a:latin typeface="Barlow SemiCondensed"/>
              </a:rPr>
              <a:t>Content Security Policy (CSP) este o caracteristică de securitate a browser-elor web, care ajută la prevenirea atacurilor de tip cross-site scripting (XSS) și a altor tipuri de atacuri ce pot fi utilizate pentru a fura datele utilizatorilor, a compromite funcționalitatea website-ului sau a efectua alte acțiuni malefice.</a:t>
            </a:r>
          </a:p>
        </p:txBody>
      </p:sp>
      <p:sp>
        <p:nvSpPr>
          <p:cNvPr id="10" name="TextBox 10"/>
          <p:cNvSpPr txBox="1"/>
          <p:nvPr/>
        </p:nvSpPr>
        <p:spPr>
          <a:xfrm>
            <a:off x="1294448" y="5711043"/>
            <a:ext cx="10058477" cy="2601587"/>
          </a:xfrm>
          <a:prstGeom prst="rect">
            <a:avLst/>
          </a:prstGeom>
        </p:spPr>
        <p:txBody>
          <a:bodyPr lIns="0" tIns="0" rIns="0" bIns="0" rtlCol="0" anchor="t">
            <a:spAutoFit/>
          </a:bodyPr>
          <a:lstStyle/>
          <a:p>
            <a:pPr algn="ctr">
              <a:lnSpc>
                <a:spcPts val="3407"/>
              </a:lnSpc>
              <a:spcBef>
                <a:spcPct val="0"/>
              </a:spcBef>
            </a:pPr>
            <a:r>
              <a:rPr lang="en-US" sz="2839">
                <a:solidFill>
                  <a:srgbClr val="FFFFFF"/>
                </a:solidFill>
                <a:latin typeface="Barlow SemiCondensed"/>
              </a:rPr>
              <a:t>Acestea sunt caracteristicile de securitate disponibile pe site-ul Netflix :</a:t>
            </a:r>
          </a:p>
          <a:p>
            <a:pPr algn="ctr">
              <a:lnSpc>
                <a:spcPts val="3407"/>
              </a:lnSpc>
              <a:spcBef>
                <a:spcPct val="0"/>
              </a:spcBef>
            </a:pPr>
            <a:r>
              <a:rPr lang="en-US" sz="2839">
                <a:solidFill>
                  <a:srgbClr val="FFFFFF"/>
                </a:solidFill>
                <a:latin typeface="Barlow SemiCondensed"/>
              </a:rPr>
              <a:t> </a:t>
            </a:r>
          </a:p>
          <a:p>
            <a:pPr>
              <a:lnSpc>
                <a:spcPts val="3407"/>
              </a:lnSpc>
              <a:spcBef>
                <a:spcPct val="0"/>
              </a:spcBef>
            </a:pPr>
            <a:r>
              <a:rPr lang="en-US" sz="2839">
                <a:solidFill>
                  <a:srgbClr val="FFFFFF"/>
                </a:solidFill>
                <a:latin typeface="Barlow SemiCondensed"/>
              </a:rPr>
              <a:t>    </a:t>
            </a:r>
            <a:r>
              <a:rPr lang="en-US" sz="2839">
                <a:solidFill>
                  <a:srgbClr val="FFFFFF"/>
                </a:solidFill>
                <a:ea typeface="Barlow SemiCondensed"/>
              </a:rPr>
              <a:t>✓strict-transport-security</a:t>
            </a:r>
          </a:p>
          <a:p>
            <a:pPr>
              <a:lnSpc>
                <a:spcPts val="3407"/>
              </a:lnSpc>
              <a:spcBef>
                <a:spcPct val="0"/>
              </a:spcBef>
            </a:pPr>
            <a:r>
              <a:rPr lang="en-US" sz="2839">
                <a:solidFill>
                  <a:srgbClr val="FFFFFF"/>
                </a:solidFill>
                <a:latin typeface="Barlow SemiCondensed"/>
              </a:rPr>
              <a:t>    ✓ x-content-type-options</a:t>
            </a:r>
          </a:p>
          <a:p>
            <a:pPr>
              <a:lnSpc>
                <a:spcPts val="3407"/>
              </a:lnSpc>
              <a:spcBef>
                <a:spcPct val="0"/>
              </a:spcBef>
            </a:pPr>
            <a:r>
              <a:rPr lang="en-US" sz="2839">
                <a:solidFill>
                  <a:srgbClr val="FFFFFF"/>
                </a:solidFill>
                <a:latin typeface="Barlow SemiCondensed"/>
              </a:rPr>
              <a:t>    ✓ x-frame-options</a:t>
            </a:r>
          </a:p>
          <a:p>
            <a:pPr>
              <a:lnSpc>
                <a:spcPts val="3407"/>
              </a:lnSpc>
              <a:spcBef>
                <a:spcPct val="0"/>
              </a:spcBef>
            </a:pPr>
            <a:r>
              <a:rPr lang="en-US" sz="2839">
                <a:solidFill>
                  <a:srgbClr val="FFFFFF"/>
                </a:solidFill>
                <a:latin typeface="Barlow SemiCondensed"/>
              </a:rPr>
              <a:t>    ✓ x-xss-protection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2211880"/>
            <a:ext cx="16230600" cy="7178169"/>
            <a:chOff x="0" y="0"/>
            <a:chExt cx="4274726" cy="1890547"/>
          </a:xfrm>
        </p:grpSpPr>
        <p:sp>
          <p:nvSpPr>
            <p:cNvPr id="4" name="Freeform 4"/>
            <p:cNvSpPr/>
            <p:nvPr/>
          </p:nvSpPr>
          <p:spPr>
            <a:xfrm>
              <a:off x="0" y="0"/>
              <a:ext cx="4274726" cy="1890547"/>
            </a:xfrm>
            <a:custGeom>
              <a:avLst/>
              <a:gdLst/>
              <a:ahLst/>
              <a:cxnLst/>
              <a:rect l="l" t="t" r="r" b="b"/>
              <a:pathLst>
                <a:path w="4274726" h="1890547">
                  <a:moveTo>
                    <a:pt x="5724" y="0"/>
                  </a:moveTo>
                  <a:lnTo>
                    <a:pt x="4269002" y="0"/>
                  </a:lnTo>
                  <a:cubicBezTo>
                    <a:pt x="4272163" y="0"/>
                    <a:pt x="4274726" y="2563"/>
                    <a:pt x="4274726" y="5724"/>
                  </a:cubicBezTo>
                  <a:lnTo>
                    <a:pt x="4274726" y="1884823"/>
                  </a:lnTo>
                  <a:cubicBezTo>
                    <a:pt x="4274726" y="1887984"/>
                    <a:pt x="4272163" y="1890547"/>
                    <a:pt x="4269002" y="1890547"/>
                  </a:cubicBezTo>
                  <a:lnTo>
                    <a:pt x="5724" y="1890547"/>
                  </a:lnTo>
                  <a:cubicBezTo>
                    <a:pt x="2563" y="1890547"/>
                    <a:pt x="0" y="1887984"/>
                    <a:pt x="0" y="1884823"/>
                  </a:cubicBezTo>
                  <a:lnTo>
                    <a:pt x="0" y="5724"/>
                  </a:lnTo>
                  <a:cubicBezTo>
                    <a:pt x="0" y="2563"/>
                    <a:pt x="2563" y="0"/>
                    <a:pt x="5724" y="0"/>
                  </a:cubicBezTo>
                  <a:close/>
                </a:path>
              </a:pathLst>
            </a:custGeom>
            <a:solidFill>
              <a:srgbClr val="EC971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6" name="Picture 6"/>
          <p:cNvPicPr>
            <a:picLocks noChangeAspect="1"/>
          </p:cNvPicPr>
          <p:nvPr/>
        </p:nvPicPr>
        <p:blipFill>
          <a:blip r:embed="rId3"/>
          <a:srcRect/>
          <a:stretch>
            <a:fillRect/>
          </a:stretch>
        </p:blipFill>
        <p:spPr>
          <a:xfrm>
            <a:off x="2104544" y="3148097"/>
            <a:ext cx="7332462" cy="5305737"/>
          </a:xfrm>
          <a:prstGeom prst="rect">
            <a:avLst/>
          </a:prstGeom>
        </p:spPr>
      </p:pic>
      <p:sp>
        <p:nvSpPr>
          <p:cNvPr id="7" name="TextBox 7"/>
          <p:cNvSpPr txBox="1"/>
          <p:nvPr/>
        </p:nvSpPr>
        <p:spPr>
          <a:xfrm>
            <a:off x="4460367" y="1028700"/>
            <a:ext cx="9367266" cy="847725"/>
          </a:xfrm>
          <a:prstGeom prst="rect">
            <a:avLst/>
          </a:prstGeom>
        </p:spPr>
        <p:txBody>
          <a:bodyPr lIns="0" tIns="0" rIns="0" bIns="0" rtlCol="0" anchor="t">
            <a:spAutoFit/>
          </a:bodyPr>
          <a:lstStyle/>
          <a:p>
            <a:pPr algn="ctr">
              <a:lnSpc>
                <a:spcPts val="6720"/>
              </a:lnSpc>
            </a:pPr>
            <a:r>
              <a:rPr lang="en-US" sz="5600">
                <a:solidFill>
                  <a:srgbClr val="EC971C"/>
                </a:solidFill>
                <a:latin typeface="Oswald Bold"/>
              </a:rPr>
              <a:t>NETFLIX</a:t>
            </a:r>
          </a:p>
        </p:txBody>
      </p:sp>
      <p:sp>
        <p:nvSpPr>
          <p:cNvPr id="8" name="TextBox 8"/>
          <p:cNvSpPr txBox="1"/>
          <p:nvPr/>
        </p:nvSpPr>
        <p:spPr>
          <a:xfrm>
            <a:off x="10297320" y="3052847"/>
            <a:ext cx="5487689" cy="3658870"/>
          </a:xfrm>
          <a:prstGeom prst="rect">
            <a:avLst/>
          </a:prstGeom>
        </p:spPr>
        <p:txBody>
          <a:bodyPr lIns="0" tIns="0" rIns="0" bIns="0" rtlCol="0" anchor="t">
            <a:spAutoFit/>
          </a:bodyPr>
          <a:lstStyle/>
          <a:p>
            <a:pPr>
              <a:lnSpc>
                <a:spcPts val="7279"/>
              </a:lnSpc>
            </a:pPr>
            <a:r>
              <a:rPr lang="en-US" sz="5199">
                <a:solidFill>
                  <a:srgbClr val="FFFFFF"/>
                </a:solidFill>
                <a:latin typeface="Canva Sans 2 Bold"/>
              </a:rPr>
              <a:t>B pentru un scor egal sau mai mare de 60</a:t>
            </a:r>
          </a:p>
          <a:p>
            <a:pPr>
              <a:lnSpc>
                <a:spcPts val="7279"/>
              </a:lnSpc>
            </a:pPr>
            <a:endParaRPr lang="en-US" sz="5199">
              <a:solidFill>
                <a:srgbClr val="FFFFFF"/>
              </a:solidFill>
              <a:latin typeface="Canva Sans 2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33" t="16306" b="2578"/>
          <a:stretch>
            <a:fillRect/>
          </a:stretch>
        </p:blipFill>
        <p:spPr>
          <a:xfrm>
            <a:off x="0" y="0"/>
            <a:ext cx="18288000" cy="10287000"/>
          </a:xfrm>
          <a:prstGeom prst="rect">
            <a:avLst/>
          </a:prstGeom>
        </p:spPr>
      </p:pic>
      <p:grpSp>
        <p:nvGrpSpPr>
          <p:cNvPr id="3" name="Group 3"/>
          <p:cNvGrpSpPr/>
          <p:nvPr/>
        </p:nvGrpSpPr>
        <p:grpSpPr>
          <a:xfrm>
            <a:off x="-520500" y="9835785"/>
            <a:ext cx="19559486" cy="759825"/>
            <a:chOff x="0" y="0"/>
            <a:chExt cx="5151470" cy="200118"/>
          </a:xfrm>
        </p:grpSpPr>
        <p:sp>
          <p:nvSpPr>
            <p:cNvPr id="4" name="Freeform 4"/>
            <p:cNvSpPr/>
            <p:nvPr/>
          </p:nvSpPr>
          <p:spPr>
            <a:xfrm>
              <a:off x="0" y="0"/>
              <a:ext cx="5151470" cy="200118"/>
            </a:xfrm>
            <a:custGeom>
              <a:avLst/>
              <a:gdLst/>
              <a:ahLst/>
              <a:cxnLst/>
              <a:rect l="l" t="t" r="r" b="b"/>
              <a:pathLst>
                <a:path w="5151470" h="200118">
                  <a:moveTo>
                    <a:pt x="0" y="0"/>
                  </a:moveTo>
                  <a:lnTo>
                    <a:pt x="5151470" y="0"/>
                  </a:lnTo>
                  <a:lnTo>
                    <a:pt x="5151470" y="200118"/>
                  </a:lnTo>
                  <a:lnTo>
                    <a:pt x="0" y="200118"/>
                  </a:lnTo>
                  <a:close/>
                </a:path>
              </a:pathLst>
            </a:custGeom>
            <a:solidFill>
              <a:srgbClr val="EC971C"/>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a:stretch>
            <a:fillRect/>
          </a:stretch>
        </p:blipFill>
        <p:spPr>
          <a:xfrm>
            <a:off x="13674785" y="3923259"/>
            <a:ext cx="3892161" cy="3674849"/>
          </a:xfrm>
          <a:prstGeom prst="rect">
            <a:avLst/>
          </a:prstGeom>
        </p:spPr>
      </p:pic>
      <p:sp>
        <p:nvSpPr>
          <p:cNvPr id="7" name="TextBox 7"/>
          <p:cNvSpPr txBox="1"/>
          <p:nvPr/>
        </p:nvSpPr>
        <p:spPr>
          <a:xfrm>
            <a:off x="1028700" y="3516950"/>
            <a:ext cx="11392891" cy="6318836"/>
          </a:xfrm>
          <a:prstGeom prst="rect">
            <a:avLst/>
          </a:prstGeom>
        </p:spPr>
        <p:txBody>
          <a:bodyPr lIns="0" tIns="0" rIns="0" bIns="0" rtlCol="0" anchor="t">
            <a:spAutoFit/>
          </a:bodyPr>
          <a:lstStyle/>
          <a:p>
            <a:pPr>
              <a:lnSpc>
                <a:spcPts val="2761"/>
              </a:lnSpc>
            </a:pPr>
            <a:r>
              <a:rPr lang="en-US" sz="1972">
                <a:solidFill>
                  <a:srgbClr val="FFFFFF"/>
                </a:solidFill>
                <a:latin typeface="Barlow SemiCondensed"/>
              </a:rPr>
              <a:t>Acestea sunt caracteristici de securitate care lipsesc de pe site-ul W3SCHOOLS pentru a proteja utilizatorii împotriva atacurilor cibernetice:</a:t>
            </a:r>
          </a:p>
          <a:p>
            <a:pPr>
              <a:lnSpc>
                <a:spcPts val="2761"/>
              </a:lnSpc>
            </a:pPr>
            <a:endParaRPr lang="en-US" sz="1972">
              <a:solidFill>
                <a:srgbClr val="FFFFFF"/>
              </a:solidFill>
              <a:latin typeface="Barlow SemiCondensed"/>
            </a:endParaRPr>
          </a:p>
          <a:p>
            <a:pPr marL="425818" lvl="1" indent="-212909">
              <a:lnSpc>
                <a:spcPts val="2761"/>
              </a:lnSpc>
              <a:buFont typeface="Arial"/>
              <a:buChar char="•"/>
            </a:pPr>
            <a:r>
              <a:rPr lang="en-US" sz="1972">
                <a:solidFill>
                  <a:srgbClr val="FFFFFF"/>
                </a:solidFill>
                <a:latin typeface="Barlow SemiCondensed"/>
              </a:rPr>
              <a:t>Strict Transport Security (HSTS) este o caracteristică de securitate care instruiește browserele web să folosească întotdeauna o conexiune HTTPS sigură atunci când comunică cu un site web. </a:t>
            </a:r>
          </a:p>
          <a:p>
            <a:pPr>
              <a:lnSpc>
                <a:spcPts val="2761"/>
              </a:lnSpc>
              <a:spcBef>
                <a:spcPct val="0"/>
              </a:spcBef>
            </a:pPr>
            <a:endParaRPr lang="en-US" sz="1972">
              <a:solidFill>
                <a:srgbClr val="FFFFFF"/>
              </a:solidFill>
              <a:latin typeface="Barlow SemiCondensed"/>
            </a:endParaRPr>
          </a:p>
          <a:p>
            <a:pPr marL="425818" lvl="1" indent="-212909">
              <a:lnSpc>
                <a:spcPts val="2761"/>
              </a:lnSpc>
              <a:buFont typeface="Arial"/>
              <a:buChar char="•"/>
            </a:pPr>
            <a:r>
              <a:rPr lang="en-US" sz="1972">
                <a:solidFill>
                  <a:srgbClr val="FFFFFF"/>
                </a:solidFill>
                <a:latin typeface="Barlow SemiCondensed"/>
              </a:rPr>
              <a:t>X-Content-Type-Options este o caracteristică de securitate care ajută la prevenirea atacurilor de tip MIME, care apar atunci când un browser web încearcă să ghicească tipul de conținut oferit de un site web. </a:t>
            </a:r>
          </a:p>
          <a:p>
            <a:pPr>
              <a:lnSpc>
                <a:spcPts val="2761"/>
              </a:lnSpc>
              <a:spcBef>
                <a:spcPct val="0"/>
              </a:spcBef>
            </a:pPr>
            <a:endParaRPr lang="en-US" sz="1972">
              <a:solidFill>
                <a:srgbClr val="FFFFFF"/>
              </a:solidFill>
              <a:latin typeface="Barlow SemiCondensed"/>
            </a:endParaRPr>
          </a:p>
          <a:p>
            <a:pPr marL="425818" lvl="1" indent="-212909">
              <a:lnSpc>
                <a:spcPts val="2761"/>
              </a:lnSpc>
              <a:buFont typeface="Arial"/>
              <a:buChar char="•"/>
            </a:pPr>
            <a:r>
              <a:rPr lang="en-US" sz="1972">
                <a:solidFill>
                  <a:srgbClr val="FFFFFF"/>
                </a:solidFill>
                <a:latin typeface="Barlow SemiCondensed"/>
              </a:rPr>
              <a:t>X-Frame-Options este o caracteristică de securitate care ajută la prevenirea atacurilor de tip clickjacking, în care un atacator păcălește un utilizator să facă clic pe un buton sau pe un link care este ascuns în spatele altui element de pe pagină.</a:t>
            </a:r>
          </a:p>
          <a:p>
            <a:pPr>
              <a:lnSpc>
                <a:spcPts val="2761"/>
              </a:lnSpc>
              <a:spcBef>
                <a:spcPct val="0"/>
              </a:spcBef>
            </a:pPr>
            <a:endParaRPr lang="en-US" sz="1972">
              <a:solidFill>
                <a:srgbClr val="FFFFFF"/>
              </a:solidFill>
              <a:latin typeface="Barlow SemiCondensed"/>
            </a:endParaRPr>
          </a:p>
          <a:p>
            <a:pPr marL="425818" lvl="1" indent="-212909">
              <a:lnSpc>
                <a:spcPts val="2761"/>
              </a:lnSpc>
              <a:buFont typeface="Arial"/>
              <a:buChar char="•"/>
            </a:pPr>
            <a:r>
              <a:rPr lang="en-US" sz="1972">
                <a:solidFill>
                  <a:srgbClr val="FFFFFF"/>
                </a:solidFill>
                <a:latin typeface="Barlow SemiCondensed"/>
              </a:rPr>
              <a:t>X-XSS-Protection este o caracteristică de securitate care ajută la prevenirea atacurilor cross-site scripting (XSS), care apar atunci când un atacator injectează cod rău intenționat într-un site web care este apoi executat de browserul web al unui utilizator. Setând antetul X-XSS-Protection la „1; mode=block”, browserul web este instruit să activeze filtrul XSS încorporat și să blocheze orice cod potențial rău intenționat de la executarea pe pagină.</a:t>
            </a:r>
          </a:p>
          <a:p>
            <a:pPr>
              <a:lnSpc>
                <a:spcPts val="2761"/>
              </a:lnSpc>
              <a:spcBef>
                <a:spcPct val="0"/>
              </a:spcBef>
            </a:pPr>
            <a:endParaRPr lang="en-US" sz="1972">
              <a:solidFill>
                <a:srgbClr val="FFFFFF"/>
              </a:solidFill>
              <a:latin typeface="Barlow SemiCondensed"/>
            </a:endParaRP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86359" y="804674"/>
            <a:ext cx="757343" cy="975643"/>
          </a:xfrm>
          <a:prstGeom prst="rect">
            <a:avLst/>
          </a:prstGeom>
        </p:spPr>
      </p:pic>
      <p:sp>
        <p:nvSpPr>
          <p:cNvPr id="9" name="TextBox 9"/>
          <p:cNvSpPr txBox="1"/>
          <p:nvPr/>
        </p:nvSpPr>
        <p:spPr>
          <a:xfrm>
            <a:off x="4843702" y="763541"/>
            <a:ext cx="8831082" cy="953135"/>
          </a:xfrm>
          <a:prstGeom prst="rect">
            <a:avLst/>
          </a:prstGeom>
        </p:spPr>
        <p:txBody>
          <a:bodyPr lIns="0" tIns="0" rIns="0" bIns="0" rtlCol="0" anchor="t">
            <a:spAutoFit/>
          </a:bodyPr>
          <a:lstStyle/>
          <a:p>
            <a:pPr algn="ctr">
              <a:lnSpc>
                <a:spcPts val="7840"/>
              </a:lnSpc>
            </a:pPr>
            <a:r>
              <a:rPr lang="en-US" sz="5600">
                <a:solidFill>
                  <a:srgbClr val="EC971C"/>
                </a:solidFill>
                <a:latin typeface="Oswald Bold"/>
              </a:rPr>
              <a:t>W3SCHOOLS TEST SECURITY</a:t>
            </a:r>
          </a:p>
        </p:txBody>
      </p:sp>
      <p:sp>
        <p:nvSpPr>
          <p:cNvPr id="10" name="TextBox 10"/>
          <p:cNvSpPr txBox="1"/>
          <p:nvPr/>
        </p:nvSpPr>
        <p:spPr>
          <a:xfrm>
            <a:off x="1028700" y="2341370"/>
            <a:ext cx="12261969" cy="695325"/>
          </a:xfrm>
          <a:prstGeom prst="rect">
            <a:avLst/>
          </a:prstGeom>
        </p:spPr>
        <p:txBody>
          <a:bodyPr lIns="0" tIns="0" rIns="0" bIns="0" rtlCol="0" anchor="t">
            <a:spAutoFit/>
          </a:bodyPr>
          <a:lstStyle/>
          <a:p>
            <a:pPr algn="just">
              <a:lnSpc>
                <a:spcPts val="2737"/>
              </a:lnSpc>
            </a:pPr>
            <a:r>
              <a:rPr lang="en-US" sz="2280">
                <a:solidFill>
                  <a:srgbClr val="FFFFFF"/>
                </a:solidFill>
                <a:latin typeface="Barlow SemiCondensed"/>
              </a:rPr>
              <a:t>Acesta este caracteristica de securitate disponibila pe site-ul W3SCHOOLS : </a:t>
            </a:r>
          </a:p>
          <a:p>
            <a:pPr algn="just">
              <a:lnSpc>
                <a:spcPts val="2737"/>
              </a:lnSpc>
            </a:pPr>
            <a:r>
              <a:rPr lang="en-US" sz="2280">
                <a:solidFill>
                  <a:srgbClr val="FFFFFF"/>
                </a:solidFill>
                <a:ea typeface="Barlow SemiCondensed"/>
              </a:rPr>
              <a:t>✓ content-security-policy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2211880"/>
            <a:ext cx="16230600" cy="7178169"/>
            <a:chOff x="0" y="0"/>
            <a:chExt cx="4274726" cy="1890547"/>
          </a:xfrm>
        </p:grpSpPr>
        <p:sp>
          <p:nvSpPr>
            <p:cNvPr id="4" name="Freeform 4"/>
            <p:cNvSpPr/>
            <p:nvPr/>
          </p:nvSpPr>
          <p:spPr>
            <a:xfrm>
              <a:off x="0" y="0"/>
              <a:ext cx="4274726" cy="1890547"/>
            </a:xfrm>
            <a:custGeom>
              <a:avLst/>
              <a:gdLst/>
              <a:ahLst/>
              <a:cxnLst/>
              <a:rect l="l" t="t" r="r" b="b"/>
              <a:pathLst>
                <a:path w="4274726" h="1890547">
                  <a:moveTo>
                    <a:pt x="5724" y="0"/>
                  </a:moveTo>
                  <a:lnTo>
                    <a:pt x="4269002" y="0"/>
                  </a:lnTo>
                  <a:cubicBezTo>
                    <a:pt x="4272163" y="0"/>
                    <a:pt x="4274726" y="2563"/>
                    <a:pt x="4274726" y="5724"/>
                  </a:cubicBezTo>
                  <a:lnTo>
                    <a:pt x="4274726" y="1884823"/>
                  </a:lnTo>
                  <a:cubicBezTo>
                    <a:pt x="4274726" y="1887984"/>
                    <a:pt x="4272163" y="1890547"/>
                    <a:pt x="4269002" y="1890547"/>
                  </a:cubicBezTo>
                  <a:lnTo>
                    <a:pt x="5724" y="1890547"/>
                  </a:lnTo>
                  <a:cubicBezTo>
                    <a:pt x="2563" y="1890547"/>
                    <a:pt x="0" y="1887984"/>
                    <a:pt x="0" y="1884823"/>
                  </a:cubicBezTo>
                  <a:lnTo>
                    <a:pt x="0" y="5724"/>
                  </a:lnTo>
                  <a:cubicBezTo>
                    <a:pt x="0" y="2563"/>
                    <a:pt x="2563" y="0"/>
                    <a:pt x="5724" y="0"/>
                  </a:cubicBezTo>
                  <a:close/>
                </a:path>
              </a:pathLst>
            </a:custGeom>
            <a:solidFill>
              <a:srgbClr val="EC971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6" name="Picture 6"/>
          <p:cNvPicPr>
            <a:picLocks noChangeAspect="1"/>
          </p:cNvPicPr>
          <p:nvPr/>
        </p:nvPicPr>
        <p:blipFill>
          <a:blip r:embed="rId3"/>
          <a:srcRect/>
          <a:stretch>
            <a:fillRect/>
          </a:stretch>
        </p:blipFill>
        <p:spPr>
          <a:xfrm>
            <a:off x="1890895" y="3185236"/>
            <a:ext cx="7253105" cy="5231457"/>
          </a:xfrm>
          <a:prstGeom prst="rect">
            <a:avLst/>
          </a:prstGeom>
        </p:spPr>
      </p:pic>
      <p:sp>
        <p:nvSpPr>
          <p:cNvPr id="7" name="TextBox 7"/>
          <p:cNvSpPr txBox="1"/>
          <p:nvPr/>
        </p:nvSpPr>
        <p:spPr>
          <a:xfrm>
            <a:off x="4460367" y="1028700"/>
            <a:ext cx="9367266" cy="847725"/>
          </a:xfrm>
          <a:prstGeom prst="rect">
            <a:avLst/>
          </a:prstGeom>
        </p:spPr>
        <p:txBody>
          <a:bodyPr lIns="0" tIns="0" rIns="0" bIns="0" rtlCol="0" anchor="t">
            <a:spAutoFit/>
          </a:bodyPr>
          <a:lstStyle/>
          <a:p>
            <a:pPr algn="ctr">
              <a:lnSpc>
                <a:spcPts val="6720"/>
              </a:lnSpc>
            </a:pPr>
            <a:r>
              <a:rPr lang="en-US" sz="5600">
                <a:solidFill>
                  <a:srgbClr val="EC971C"/>
                </a:solidFill>
                <a:latin typeface="Oswald Bold"/>
              </a:rPr>
              <a:t>W3SCHOOLS</a:t>
            </a:r>
          </a:p>
        </p:txBody>
      </p:sp>
      <p:sp>
        <p:nvSpPr>
          <p:cNvPr id="8" name="TextBox 8"/>
          <p:cNvSpPr txBox="1"/>
          <p:nvPr/>
        </p:nvSpPr>
        <p:spPr>
          <a:xfrm>
            <a:off x="9876317" y="3923905"/>
            <a:ext cx="6399914" cy="3658870"/>
          </a:xfrm>
          <a:prstGeom prst="rect">
            <a:avLst/>
          </a:prstGeom>
        </p:spPr>
        <p:txBody>
          <a:bodyPr lIns="0" tIns="0" rIns="0" bIns="0" rtlCol="0" anchor="t">
            <a:spAutoFit/>
          </a:bodyPr>
          <a:lstStyle/>
          <a:p>
            <a:pPr>
              <a:lnSpc>
                <a:spcPts val="7279"/>
              </a:lnSpc>
            </a:pPr>
            <a:r>
              <a:rPr lang="en-US" sz="5199">
                <a:solidFill>
                  <a:srgbClr val="FFFFFF"/>
                </a:solidFill>
                <a:latin typeface="Canva Sans 2 Bold"/>
              </a:rPr>
              <a:t>E pentru un scor egal sau mai mare de 14</a:t>
            </a:r>
          </a:p>
          <a:p>
            <a:pPr>
              <a:lnSpc>
                <a:spcPts val="7279"/>
              </a:lnSpc>
            </a:pPr>
            <a:endParaRPr lang="en-US" sz="5199">
              <a:solidFill>
                <a:srgbClr val="FFFFFF"/>
              </a:solidFill>
              <a:latin typeface="Canva Sans 2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144000" y="3126104"/>
            <a:ext cx="8898159" cy="4034793"/>
          </a:xfrm>
          <a:prstGeom prst="rect">
            <a:avLst/>
          </a:prstGeom>
        </p:spPr>
      </p:pic>
      <p:sp>
        <p:nvSpPr>
          <p:cNvPr id="4" name="TextBox 4"/>
          <p:cNvSpPr txBox="1"/>
          <p:nvPr/>
        </p:nvSpPr>
        <p:spPr>
          <a:xfrm>
            <a:off x="7216997" y="3515547"/>
            <a:ext cx="3189253" cy="415290"/>
          </a:xfrm>
          <a:prstGeom prst="rect">
            <a:avLst/>
          </a:prstGeom>
        </p:spPr>
        <p:txBody>
          <a:bodyPr lIns="0" tIns="0" rIns="0" bIns="0" rtlCol="0" anchor="t">
            <a:spAutoFit/>
          </a:bodyPr>
          <a:lstStyle/>
          <a:p>
            <a:pPr>
              <a:lnSpc>
                <a:spcPts val="3359"/>
              </a:lnSpc>
            </a:pPr>
            <a:r>
              <a:rPr lang="en-US" sz="2400">
                <a:solidFill>
                  <a:srgbClr val="021531"/>
                </a:solidFill>
                <a:latin typeface="Barlow SemiCondensed Bold"/>
              </a:rPr>
              <a:t>Building Type 01</a:t>
            </a:r>
          </a:p>
        </p:txBody>
      </p:sp>
      <p:sp>
        <p:nvSpPr>
          <p:cNvPr id="5" name="TextBox 5"/>
          <p:cNvSpPr txBox="1"/>
          <p:nvPr/>
        </p:nvSpPr>
        <p:spPr>
          <a:xfrm>
            <a:off x="1028700" y="2257294"/>
            <a:ext cx="9950289" cy="7613781"/>
          </a:xfrm>
          <a:prstGeom prst="rect">
            <a:avLst/>
          </a:prstGeom>
        </p:spPr>
        <p:txBody>
          <a:bodyPr lIns="0" tIns="0" rIns="0" bIns="0" rtlCol="0" anchor="t">
            <a:spAutoFit/>
          </a:bodyPr>
          <a:lstStyle/>
          <a:p>
            <a:pPr>
              <a:lnSpc>
                <a:spcPts val="3148"/>
              </a:lnSpc>
              <a:spcBef>
                <a:spcPct val="0"/>
              </a:spcBef>
            </a:pPr>
            <a:r>
              <a:rPr lang="en-US" sz="2623">
                <a:solidFill>
                  <a:srgbClr val="FFFFFF"/>
                </a:solidFill>
                <a:latin typeface="Barlow SemiCondensed"/>
              </a:rPr>
              <a:t>Acestea sunt caracteristici de securitate disponibile pe site-ul wise  pentru a proteja utilizatorii împotriva atacurilor cibernetice:</a:t>
            </a:r>
          </a:p>
          <a:p>
            <a:pPr>
              <a:lnSpc>
                <a:spcPts val="3148"/>
              </a:lnSpc>
              <a:spcBef>
                <a:spcPct val="0"/>
              </a:spcBef>
            </a:pPr>
            <a:endParaRPr lang="en-US" sz="2623">
              <a:solidFill>
                <a:srgbClr val="FFFFFF"/>
              </a:solidFill>
              <a:latin typeface="Barlow SemiCondensed"/>
            </a:endParaRPr>
          </a:p>
          <a:p>
            <a:pPr marL="566446" lvl="1" indent="-283223">
              <a:lnSpc>
                <a:spcPts val="3148"/>
              </a:lnSpc>
              <a:buFont typeface="Arial"/>
              <a:buChar char="•"/>
            </a:pPr>
            <a:r>
              <a:rPr lang="en-US" sz="2623">
                <a:solidFill>
                  <a:srgbClr val="FFFFFF"/>
                </a:solidFill>
                <a:latin typeface="Barlow SemiCondensed"/>
              </a:rPr>
              <a:t>    Strict-Transport-Security: asigură faptul că comunicarea între utilizator și website are loc doar prin intermediul unei conexiuni securizate HTTPS, ceea ce previne interceptarea de către terți a datelor transmise.</a:t>
            </a:r>
          </a:p>
          <a:p>
            <a:pPr marL="566446" lvl="1" indent="-283223">
              <a:lnSpc>
                <a:spcPts val="3148"/>
              </a:lnSpc>
              <a:buFont typeface="Arial"/>
              <a:buChar char="•"/>
            </a:pPr>
            <a:r>
              <a:rPr lang="en-US" sz="2623">
                <a:solidFill>
                  <a:srgbClr val="FFFFFF"/>
                </a:solidFill>
                <a:latin typeface="Barlow SemiCondensed"/>
              </a:rPr>
              <a:t>    X-Content-Type-Options: previne atacurile de tip MIME-sniffing prin care browserul încearcă să ghicească tipul de conținut al paginii, în loc să se bazeze pe informația furnizată de server.</a:t>
            </a:r>
          </a:p>
          <a:p>
            <a:pPr marL="566446" lvl="1" indent="-283223">
              <a:lnSpc>
                <a:spcPts val="3148"/>
              </a:lnSpc>
              <a:buFont typeface="Arial"/>
              <a:buChar char="•"/>
            </a:pPr>
            <a:r>
              <a:rPr lang="en-US" sz="2623">
                <a:solidFill>
                  <a:srgbClr val="FFFFFF"/>
                </a:solidFill>
                <a:latin typeface="Barlow SemiCondensed"/>
              </a:rPr>
              <a:t>    X-Frame-Options: previne atacurile de tip clickjacking, prin care utilizatorul este indus în eroare să facă click pe un element ascuns care nu face ceea ce pare că face.</a:t>
            </a:r>
          </a:p>
          <a:p>
            <a:pPr marL="566446" lvl="1" indent="-283223">
              <a:lnSpc>
                <a:spcPts val="3148"/>
              </a:lnSpc>
              <a:buFont typeface="Arial"/>
              <a:buChar char="•"/>
            </a:pPr>
            <a:r>
              <a:rPr lang="en-US" sz="2623">
                <a:solidFill>
                  <a:srgbClr val="FFFFFF"/>
                </a:solidFill>
                <a:latin typeface="Barlow SemiCondensed"/>
              </a:rPr>
              <a:t>    Content-Security-Policy: previne injecțiile de cod malefic pe site-uri, blocând resursele externe nesigure și executarea de cod JavaScript neautorizat.</a:t>
            </a:r>
          </a:p>
          <a:p>
            <a:pPr marL="566446" lvl="1" indent="-283223">
              <a:lnSpc>
                <a:spcPts val="3148"/>
              </a:lnSpc>
              <a:buFont typeface="Arial"/>
              <a:buChar char="•"/>
            </a:pPr>
            <a:r>
              <a:rPr lang="en-US" sz="2623">
                <a:solidFill>
                  <a:srgbClr val="FFFFFF"/>
                </a:solidFill>
                <a:latin typeface="Barlow SemiCondensed"/>
              </a:rPr>
              <a:t>    X-XSS-Protection: previne atacurile de tip cross-site scripting (XSS), prin care un atacator injectează cod malefic care apoi este executat în browserul utilizatorului.</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93905" y="5143500"/>
            <a:ext cx="2999861" cy="4727575"/>
          </a:xfrm>
          <a:prstGeom prst="rect">
            <a:avLst/>
          </a:prstGeom>
        </p:spPr>
      </p:pic>
      <p:sp>
        <p:nvSpPr>
          <p:cNvPr id="7" name="TextBox 7"/>
          <p:cNvSpPr txBox="1"/>
          <p:nvPr/>
        </p:nvSpPr>
        <p:spPr>
          <a:xfrm>
            <a:off x="4460367" y="1028700"/>
            <a:ext cx="9367266" cy="847725"/>
          </a:xfrm>
          <a:prstGeom prst="rect">
            <a:avLst/>
          </a:prstGeom>
        </p:spPr>
        <p:txBody>
          <a:bodyPr lIns="0" tIns="0" rIns="0" bIns="0" rtlCol="0" anchor="t">
            <a:spAutoFit/>
          </a:bodyPr>
          <a:lstStyle/>
          <a:p>
            <a:pPr algn="ctr">
              <a:lnSpc>
                <a:spcPts val="6720"/>
              </a:lnSpc>
            </a:pPr>
            <a:r>
              <a:rPr lang="en-US" sz="5600">
                <a:solidFill>
                  <a:srgbClr val="EC971C"/>
                </a:solidFill>
                <a:latin typeface="Oswald Bold"/>
              </a:rPr>
              <a:t>WISE TEST SECURITY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2211880"/>
            <a:ext cx="16230600" cy="7178169"/>
            <a:chOff x="0" y="0"/>
            <a:chExt cx="4274726" cy="1890547"/>
          </a:xfrm>
        </p:grpSpPr>
        <p:sp>
          <p:nvSpPr>
            <p:cNvPr id="4" name="Freeform 4"/>
            <p:cNvSpPr/>
            <p:nvPr/>
          </p:nvSpPr>
          <p:spPr>
            <a:xfrm>
              <a:off x="0" y="0"/>
              <a:ext cx="4274726" cy="1890547"/>
            </a:xfrm>
            <a:custGeom>
              <a:avLst/>
              <a:gdLst/>
              <a:ahLst/>
              <a:cxnLst/>
              <a:rect l="l" t="t" r="r" b="b"/>
              <a:pathLst>
                <a:path w="4274726" h="1890547">
                  <a:moveTo>
                    <a:pt x="5724" y="0"/>
                  </a:moveTo>
                  <a:lnTo>
                    <a:pt x="4269002" y="0"/>
                  </a:lnTo>
                  <a:cubicBezTo>
                    <a:pt x="4272163" y="0"/>
                    <a:pt x="4274726" y="2563"/>
                    <a:pt x="4274726" y="5724"/>
                  </a:cubicBezTo>
                  <a:lnTo>
                    <a:pt x="4274726" y="1884823"/>
                  </a:lnTo>
                  <a:cubicBezTo>
                    <a:pt x="4274726" y="1887984"/>
                    <a:pt x="4272163" y="1890547"/>
                    <a:pt x="4269002" y="1890547"/>
                  </a:cubicBezTo>
                  <a:lnTo>
                    <a:pt x="5724" y="1890547"/>
                  </a:lnTo>
                  <a:cubicBezTo>
                    <a:pt x="2563" y="1890547"/>
                    <a:pt x="0" y="1887984"/>
                    <a:pt x="0" y="1884823"/>
                  </a:cubicBezTo>
                  <a:lnTo>
                    <a:pt x="0" y="5724"/>
                  </a:lnTo>
                  <a:cubicBezTo>
                    <a:pt x="0" y="2563"/>
                    <a:pt x="2563" y="0"/>
                    <a:pt x="5724" y="0"/>
                  </a:cubicBezTo>
                  <a:close/>
                </a:path>
              </a:pathLst>
            </a:custGeom>
            <a:solidFill>
              <a:srgbClr val="EC971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6" name="Picture 6"/>
          <p:cNvPicPr>
            <a:picLocks noChangeAspect="1"/>
          </p:cNvPicPr>
          <p:nvPr/>
        </p:nvPicPr>
        <p:blipFill>
          <a:blip r:embed="rId3"/>
          <a:srcRect/>
          <a:stretch>
            <a:fillRect/>
          </a:stretch>
        </p:blipFill>
        <p:spPr>
          <a:xfrm>
            <a:off x="2398200" y="3275873"/>
            <a:ext cx="7967100" cy="5050184"/>
          </a:xfrm>
          <a:prstGeom prst="rect">
            <a:avLst/>
          </a:prstGeom>
        </p:spPr>
      </p:pic>
      <p:sp>
        <p:nvSpPr>
          <p:cNvPr id="7" name="TextBox 7"/>
          <p:cNvSpPr txBox="1"/>
          <p:nvPr/>
        </p:nvSpPr>
        <p:spPr>
          <a:xfrm>
            <a:off x="4460367" y="1028700"/>
            <a:ext cx="9367266" cy="847725"/>
          </a:xfrm>
          <a:prstGeom prst="rect">
            <a:avLst/>
          </a:prstGeom>
        </p:spPr>
        <p:txBody>
          <a:bodyPr lIns="0" tIns="0" rIns="0" bIns="0" rtlCol="0" anchor="t">
            <a:spAutoFit/>
          </a:bodyPr>
          <a:lstStyle/>
          <a:p>
            <a:pPr algn="ctr">
              <a:lnSpc>
                <a:spcPts val="6720"/>
              </a:lnSpc>
            </a:pPr>
            <a:r>
              <a:rPr lang="en-US" sz="5600">
                <a:solidFill>
                  <a:srgbClr val="EC971C"/>
                </a:solidFill>
                <a:latin typeface="Oswald Bold"/>
              </a:rPr>
              <a:t>WISE</a:t>
            </a:r>
          </a:p>
        </p:txBody>
      </p:sp>
      <p:sp>
        <p:nvSpPr>
          <p:cNvPr id="8" name="TextBox 8"/>
          <p:cNvSpPr txBox="1"/>
          <p:nvPr/>
        </p:nvSpPr>
        <p:spPr>
          <a:xfrm>
            <a:off x="11031436" y="3180623"/>
            <a:ext cx="5592394" cy="3658870"/>
          </a:xfrm>
          <a:prstGeom prst="rect">
            <a:avLst/>
          </a:prstGeom>
        </p:spPr>
        <p:txBody>
          <a:bodyPr lIns="0" tIns="0" rIns="0" bIns="0" rtlCol="0" anchor="t">
            <a:spAutoFit/>
          </a:bodyPr>
          <a:lstStyle/>
          <a:p>
            <a:pPr>
              <a:lnSpc>
                <a:spcPts val="7279"/>
              </a:lnSpc>
            </a:pPr>
            <a:r>
              <a:rPr lang="en-US" sz="5199">
                <a:solidFill>
                  <a:srgbClr val="FFFFFF"/>
                </a:solidFill>
                <a:latin typeface="Canva Sans 2 Bold"/>
              </a:rPr>
              <a:t>A+ pentru un scor egal sau mai mare de 95</a:t>
            </a:r>
          </a:p>
          <a:p>
            <a:pPr>
              <a:lnSpc>
                <a:spcPts val="7279"/>
              </a:lnSpc>
            </a:pPr>
            <a:endParaRPr lang="en-US" sz="5199">
              <a:solidFill>
                <a:srgbClr val="FFFFFF"/>
              </a:solidFill>
              <a:latin typeface="Canva Sans 2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33" t="16306" b="2578"/>
          <a:stretch>
            <a:fillRect/>
          </a:stretch>
        </p:blipFill>
        <p:spPr>
          <a:xfrm>
            <a:off x="0" y="0"/>
            <a:ext cx="18288000" cy="10287000"/>
          </a:xfrm>
          <a:prstGeom prst="rect">
            <a:avLst/>
          </a:prstGeom>
        </p:spPr>
      </p:pic>
      <p:grpSp>
        <p:nvGrpSpPr>
          <p:cNvPr id="3" name="Group 3"/>
          <p:cNvGrpSpPr/>
          <p:nvPr/>
        </p:nvGrpSpPr>
        <p:grpSpPr>
          <a:xfrm>
            <a:off x="-520500" y="9835785"/>
            <a:ext cx="19559486" cy="759825"/>
            <a:chOff x="0" y="0"/>
            <a:chExt cx="5151470" cy="200118"/>
          </a:xfrm>
        </p:grpSpPr>
        <p:sp>
          <p:nvSpPr>
            <p:cNvPr id="4" name="Freeform 4"/>
            <p:cNvSpPr/>
            <p:nvPr/>
          </p:nvSpPr>
          <p:spPr>
            <a:xfrm>
              <a:off x="0" y="0"/>
              <a:ext cx="5151470" cy="200118"/>
            </a:xfrm>
            <a:custGeom>
              <a:avLst/>
              <a:gdLst/>
              <a:ahLst/>
              <a:cxnLst/>
              <a:rect l="l" t="t" r="r" b="b"/>
              <a:pathLst>
                <a:path w="5151470" h="200118">
                  <a:moveTo>
                    <a:pt x="0" y="0"/>
                  </a:moveTo>
                  <a:lnTo>
                    <a:pt x="5151470" y="0"/>
                  </a:lnTo>
                  <a:lnTo>
                    <a:pt x="5151470" y="200118"/>
                  </a:lnTo>
                  <a:lnTo>
                    <a:pt x="0" y="200118"/>
                  </a:lnTo>
                  <a:close/>
                </a:path>
              </a:pathLst>
            </a:custGeom>
            <a:solidFill>
              <a:srgbClr val="EC971C"/>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a:stretch>
            <a:fillRect/>
          </a:stretch>
        </p:blipFill>
        <p:spPr>
          <a:xfrm>
            <a:off x="10497214" y="3609352"/>
            <a:ext cx="6762086" cy="3068297"/>
          </a:xfrm>
          <a:prstGeom prst="rect">
            <a:avLst/>
          </a:prstGeom>
        </p:spPr>
      </p:pic>
      <p:sp>
        <p:nvSpPr>
          <p:cNvPr id="7" name="TextBox 7"/>
          <p:cNvSpPr txBox="1"/>
          <p:nvPr/>
        </p:nvSpPr>
        <p:spPr>
          <a:xfrm>
            <a:off x="4324698" y="499745"/>
            <a:ext cx="10691891" cy="953135"/>
          </a:xfrm>
          <a:prstGeom prst="rect">
            <a:avLst/>
          </a:prstGeom>
        </p:spPr>
        <p:txBody>
          <a:bodyPr lIns="0" tIns="0" rIns="0" bIns="0" rtlCol="0" anchor="t">
            <a:spAutoFit/>
          </a:bodyPr>
          <a:lstStyle/>
          <a:p>
            <a:pPr algn="ctr">
              <a:lnSpc>
                <a:spcPts val="7840"/>
              </a:lnSpc>
            </a:pPr>
            <a:r>
              <a:rPr lang="en-US" sz="5600">
                <a:solidFill>
                  <a:srgbClr val="EC971C"/>
                </a:solidFill>
                <a:latin typeface="Oswald Bold"/>
              </a:rPr>
              <a:t>SCORURILE DE SECURITATE</a:t>
            </a:r>
          </a:p>
        </p:txBody>
      </p:sp>
      <p:sp>
        <p:nvSpPr>
          <p:cNvPr id="8" name="TextBox 8"/>
          <p:cNvSpPr txBox="1"/>
          <p:nvPr/>
        </p:nvSpPr>
        <p:spPr>
          <a:xfrm>
            <a:off x="1159505" y="2162585"/>
            <a:ext cx="9878455" cy="6547175"/>
          </a:xfrm>
          <a:prstGeom prst="rect">
            <a:avLst/>
          </a:prstGeom>
        </p:spPr>
        <p:txBody>
          <a:bodyPr lIns="0" tIns="0" rIns="0" bIns="0" rtlCol="0" anchor="t">
            <a:spAutoFit/>
          </a:bodyPr>
          <a:lstStyle/>
          <a:p>
            <a:pPr marL="716572" lvl="1" indent="-358286">
              <a:lnSpc>
                <a:spcPts val="6505"/>
              </a:lnSpc>
              <a:buFont typeface="Arial"/>
              <a:buChar char="•"/>
            </a:pPr>
            <a:r>
              <a:rPr lang="en-US" sz="3318">
                <a:solidFill>
                  <a:srgbClr val="FFFFFF"/>
                </a:solidFill>
                <a:latin typeface="Barlow SemiCondensed Bold"/>
              </a:rPr>
              <a:t>    A+ PENTRU UN SCOR EGAL SAU MAI MARE DE 95</a:t>
            </a:r>
          </a:p>
          <a:p>
            <a:pPr marL="716572" lvl="1" indent="-358286">
              <a:lnSpc>
                <a:spcPts val="6505"/>
              </a:lnSpc>
              <a:buFont typeface="Arial"/>
              <a:buChar char="•"/>
            </a:pPr>
            <a:r>
              <a:rPr lang="en-US" sz="3318">
                <a:solidFill>
                  <a:srgbClr val="FFFFFF"/>
                </a:solidFill>
                <a:latin typeface="Barlow SemiCondensed Bold"/>
              </a:rPr>
              <a:t>    A pentru un scor egal sau mai mare de 75</a:t>
            </a:r>
          </a:p>
          <a:p>
            <a:pPr marL="716572" lvl="1" indent="-358286">
              <a:lnSpc>
                <a:spcPts val="6505"/>
              </a:lnSpc>
              <a:buFont typeface="Arial"/>
              <a:buChar char="•"/>
            </a:pPr>
            <a:r>
              <a:rPr lang="en-US" sz="3318">
                <a:solidFill>
                  <a:srgbClr val="FFFFFF"/>
                </a:solidFill>
                <a:latin typeface="Barlow SemiCondensed Bold"/>
              </a:rPr>
              <a:t>    B pentru un scor egal sau mai mare de 60</a:t>
            </a:r>
          </a:p>
          <a:p>
            <a:pPr marL="716572" lvl="1" indent="-358286">
              <a:lnSpc>
                <a:spcPts val="6505"/>
              </a:lnSpc>
              <a:buFont typeface="Arial"/>
              <a:buChar char="•"/>
            </a:pPr>
            <a:r>
              <a:rPr lang="en-US" sz="3318">
                <a:solidFill>
                  <a:srgbClr val="FFFFFF"/>
                </a:solidFill>
                <a:latin typeface="Barlow SemiCondensed Bold"/>
              </a:rPr>
              <a:t>    C pentru un scor egal sau mai mare de 50</a:t>
            </a:r>
          </a:p>
          <a:p>
            <a:pPr marL="716572" lvl="1" indent="-358286">
              <a:lnSpc>
                <a:spcPts val="6505"/>
              </a:lnSpc>
              <a:buFont typeface="Arial"/>
              <a:buChar char="•"/>
            </a:pPr>
            <a:r>
              <a:rPr lang="en-US" sz="3318">
                <a:solidFill>
                  <a:srgbClr val="FFFFFF"/>
                </a:solidFill>
                <a:latin typeface="Barlow SemiCondensed Bold"/>
              </a:rPr>
              <a:t>    D pentru un scor egal sau mai mare de 29</a:t>
            </a:r>
          </a:p>
          <a:p>
            <a:pPr marL="716572" lvl="1" indent="-358286">
              <a:lnSpc>
                <a:spcPts val="6505"/>
              </a:lnSpc>
              <a:buFont typeface="Arial"/>
              <a:buChar char="•"/>
            </a:pPr>
            <a:r>
              <a:rPr lang="en-US" sz="3318">
                <a:solidFill>
                  <a:srgbClr val="FFFFFF"/>
                </a:solidFill>
                <a:latin typeface="Barlow SemiCondensed Bold"/>
              </a:rPr>
              <a:t>    E pentru un scor egal sau mai mare de 14</a:t>
            </a:r>
          </a:p>
          <a:p>
            <a:pPr marL="716572" lvl="1" indent="-358286">
              <a:lnSpc>
                <a:spcPts val="6505"/>
              </a:lnSpc>
              <a:buFont typeface="Arial"/>
              <a:buChar char="•"/>
            </a:pPr>
            <a:r>
              <a:rPr lang="en-US" sz="3318">
                <a:solidFill>
                  <a:srgbClr val="FFFFFF"/>
                </a:solidFill>
                <a:latin typeface="Barlow SemiCondensed Bold"/>
              </a:rPr>
              <a:t>    F pentru un scor egal sau mai mare de 0</a:t>
            </a:r>
          </a:p>
          <a:p>
            <a:pPr>
              <a:lnSpc>
                <a:spcPts val="6505"/>
              </a:lnSpc>
            </a:pPr>
            <a:endParaRPr lang="en-US" sz="3318">
              <a:solidFill>
                <a:srgbClr val="FFFFFF"/>
              </a:solidFill>
              <a:latin typeface="Barlow SemiCondense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56" t="7987" r="927" b="13429"/>
          <a:stretch>
            <a:fillRect/>
          </a:stretch>
        </p:blipFill>
        <p:spPr>
          <a:xfrm>
            <a:off x="0" y="0"/>
            <a:ext cx="18288000" cy="10287000"/>
          </a:xfrm>
          <a:prstGeom prst="rect">
            <a:avLst/>
          </a:prstGeom>
        </p:spPr>
      </p:pic>
      <p:grpSp>
        <p:nvGrpSpPr>
          <p:cNvPr id="3" name="Group 3"/>
          <p:cNvGrpSpPr/>
          <p:nvPr/>
        </p:nvGrpSpPr>
        <p:grpSpPr>
          <a:xfrm>
            <a:off x="-200518" y="3705963"/>
            <a:ext cx="6246938" cy="7912793"/>
            <a:chOff x="0" y="0"/>
            <a:chExt cx="1893552" cy="2398501"/>
          </a:xfrm>
        </p:grpSpPr>
        <p:sp>
          <p:nvSpPr>
            <p:cNvPr id="4" name="Freeform 4"/>
            <p:cNvSpPr/>
            <p:nvPr/>
          </p:nvSpPr>
          <p:spPr>
            <a:xfrm>
              <a:off x="0" y="0"/>
              <a:ext cx="1893552" cy="2398501"/>
            </a:xfrm>
            <a:custGeom>
              <a:avLst/>
              <a:gdLst/>
              <a:ahLst/>
              <a:cxnLst/>
              <a:rect l="l" t="t" r="r" b="b"/>
              <a:pathLst>
                <a:path w="1893552" h="2398501">
                  <a:moveTo>
                    <a:pt x="0" y="0"/>
                  </a:moveTo>
                  <a:lnTo>
                    <a:pt x="1893552" y="0"/>
                  </a:lnTo>
                  <a:lnTo>
                    <a:pt x="1893552" y="2398501"/>
                  </a:lnTo>
                  <a:lnTo>
                    <a:pt x="0" y="2398501"/>
                  </a:lnTo>
                  <a:close/>
                </a:path>
              </a:pathLst>
            </a:custGeom>
            <a:solidFill>
              <a:srgbClr val="FFFF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6014389" y="3705963"/>
            <a:ext cx="6246938" cy="7912793"/>
            <a:chOff x="0" y="0"/>
            <a:chExt cx="1893552" cy="2398501"/>
          </a:xfrm>
        </p:grpSpPr>
        <p:sp>
          <p:nvSpPr>
            <p:cNvPr id="7" name="Freeform 7"/>
            <p:cNvSpPr/>
            <p:nvPr/>
          </p:nvSpPr>
          <p:spPr>
            <a:xfrm>
              <a:off x="0" y="0"/>
              <a:ext cx="1893552" cy="2398501"/>
            </a:xfrm>
            <a:custGeom>
              <a:avLst/>
              <a:gdLst/>
              <a:ahLst/>
              <a:cxnLst/>
              <a:rect l="l" t="t" r="r" b="b"/>
              <a:pathLst>
                <a:path w="1893552" h="2398501">
                  <a:moveTo>
                    <a:pt x="0" y="0"/>
                  </a:moveTo>
                  <a:lnTo>
                    <a:pt x="1893552" y="0"/>
                  </a:lnTo>
                  <a:lnTo>
                    <a:pt x="1893552" y="2398501"/>
                  </a:lnTo>
                  <a:lnTo>
                    <a:pt x="0" y="2398501"/>
                  </a:lnTo>
                  <a:close/>
                </a:path>
              </a:pathLst>
            </a:custGeom>
            <a:solidFill>
              <a:srgbClr val="EC971C"/>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2229296" y="3705963"/>
            <a:ext cx="6246938" cy="7912793"/>
            <a:chOff x="0" y="0"/>
            <a:chExt cx="1893552" cy="2398501"/>
          </a:xfrm>
        </p:grpSpPr>
        <p:sp>
          <p:nvSpPr>
            <p:cNvPr id="10" name="Freeform 10"/>
            <p:cNvSpPr/>
            <p:nvPr/>
          </p:nvSpPr>
          <p:spPr>
            <a:xfrm>
              <a:off x="0" y="0"/>
              <a:ext cx="1893552" cy="2398501"/>
            </a:xfrm>
            <a:custGeom>
              <a:avLst/>
              <a:gdLst/>
              <a:ahLst/>
              <a:cxnLst/>
              <a:rect l="l" t="t" r="r" b="b"/>
              <a:pathLst>
                <a:path w="1893552" h="2398501">
                  <a:moveTo>
                    <a:pt x="0" y="0"/>
                  </a:moveTo>
                  <a:lnTo>
                    <a:pt x="1893552" y="0"/>
                  </a:lnTo>
                  <a:lnTo>
                    <a:pt x="1893552" y="2398501"/>
                  </a:lnTo>
                  <a:lnTo>
                    <a:pt x="0" y="2398501"/>
                  </a:lnTo>
                  <a:close/>
                </a:path>
              </a:pathLst>
            </a:custGeom>
            <a:solidFill>
              <a:srgbClr val="FFFFFF"/>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12" name="Picture 12"/>
          <p:cNvPicPr>
            <a:picLocks noChangeAspect="1"/>
          </p:cNvPicPr>
          <p:nvPr/>
        </p:nvPicPr>
        <p:blipFill>
          <a:blip r:embed="rId3"/>
          <a:srcRect/>
          <a:stretch>
            <a:fillRect/>
          </a:stretch>
        </p:blipFill>
        <p:spPr>
          <a:xfrm>
            <a:off x="2057220" y="2358862"/>
            <a:ext cx="984400" cy="2066981"/>
          </a:xfrm>
          <a:prstGeom prst="rect">
            <a:avLst/>
          </a:prstGeom>
        </p:spPr>
      </p:pic>
      <p:pic>
        <p:nvPicPr>
          <p:cNvPr id="13" name="Picture 13"/>
          <p:cNvPicPr>
            <a:picLocks noChangeAspect="1"/>
          </p:cNvPicPr>
          <p:nvPr/>
        </p:nvPicPr>
        <p:blipFill>
          <a:blip r:embed="rId4"/>
          <a:srcRect/>
          <a:stretch>
            <a:fillRect/>
          </a:stretch>
        </p:blipFill>
        <p:spPr>
          <a:xfrm>
            <a:off x="8030414" y="2358862"/>
            <a:ext cx="2000953" cy="1889233"/>
          </a:xfrm>
          <a:prstGeom prst="rect">
            <a:avLst/>
          </a:prstGeom>
        </p:spPr>
      </p:pic>
      <p:pic>
        <p:nvPicPr>
          <p:cNvPr id="14" name="Picture 14"/>
          <p:cNvPicPr>
            <a:picLocks noChangeAspect="1"/>
          </p:cNvPicPr>
          <p:nvPr/>
        </p:nvPicPr>
        <p:blipFill>
          <a:blip r:embed="rId5"/>
          <a:srcRect/>
          <a:stretch>
            <a:fillRect/>
          </a:stretch>
        </p:blipFill>
        <p:spPr>
          <a:xfrm>
            <a:off x="12491259" y="1993746"/>
            <a:ext cx="4768041" cy="2162027"/>
          </a:xfrm>
          <a:prstGeom prst="rect">
            <a:avLst/>
          </a:prstGeom>
        </p:spPr>
      </p:pic>
      <p:sp>
        <p:nvSpPr>
          <p:cNvPr id="15" name="TextBox 15"/>
          <p:cNvSpPr txBox="1"/>
          <p:nvPr/>
        </p:nvSpPr>
        <p:spPr>
          <a:xfrm>
            <a:off x="6944158" y="604838"/>
            <a:ext cx="6174419" cy="847725"/>
          </a:xfrm>
          <a:prstGeom prst="rect">
            <a:avLst/>
          </a:prstGeom>
        </p:spPr>
        <p:txBody>
          <a:bodyPr lIns="0" tIns="0" rIns="0" bIns="0" rtlCol="0" anchor="t">
            <a:spAutoFit/>
          </a:bodyPr>
          <a:lstStyle/>
          <a:p>
            <a:pPr>
              <a:lnSpc>
                <a:spcPts val="6720"/>
              </a:lnSpc>
            </a:pPr>
            <a:r>
              <a:rPr lang="en-US" sz="5600">
                <a:solidFill>
                  <a:srgbClr val="EC971C"/>
                </a:solidFill>
                <a:latin typeface="Oswald Bold"/>
              </a:rPr>
              <a:t>CONCLUZII</a:t>
            </a:r>
          </a:p>
        </p:txBody>
      </p:sp>
      <p:sp>
        <p:nvSpPr>
          <p:cNvPr id="16" name="TextBox 16"/>
          <p:cNvSpPr txBox="1"/>
          <p:nvPr/>
        </p:nvSpPr>
        <p:spPr>
          <a:xfrm>
            <a:off x="691404" y="4649330"/>
            <a:ext cx="4475260" cy="4690745"/>
          </a:xfrm>
          <a:prstGeom prst="rect">
            <a:avLst/>
          </a:prstGeom>
        </p:spPr>
        <p:txBody>
          <a:bodyPr lIns="0" tIns="0" rIns="0" bIns="0" rtlCol="0" anchor="t">
            <a:spAutoFit/>
          </a:bodyPr>
          <a:lstStyle/>
          <a:p>
            <a:pPr>
              <a:lnSpc>
                <a:spcPts val="3079"/>
              </a:lnSpc>
            </a:pPr>
            <a:r>
              <a:rPr lang="en-US" sz="2199">
                <a:solidFill>
                  <a:srgbClr val="021531"/>
                </a:solidFill>
                <a:latin typeface="Barlow SemiCondensed"/>
              </a:rPr>
              <a:t>Pentru Netflix:</a:t>
            </a:r>
          </a:p>
          <a:p>
            <a:pPr marL="474979" lvl="1" indent="-237490">
              <a:lnSpc>
                <a:spcPts val="3079"/>
              </a:lnSpc>
              <a:buFont typeface="Arial"/>
              <a:buChar char="•"/>
            </a:pPr>
            <a:r>
              <a:rPr lang="en-US" sz="2199">
                <a:solidFill>
                  <a:srgbClr val="021531"/>
                </a:solidFill>
                <a:latin typeface="Barlow SemiCondensed"/>
              </a:rPr>
              <a:t>Au implementat cu succes Strict-Transport-Security, X-Content-Type-Options, X-Frame-Options și X-XSS-Protection pentru a proteja utilizatorii împotriva unor tipuri de atacuri cibernetice.</a:t>
            </a:r>
          </a:p>
          <a:p>
            <a:pPr marL="474979" lvl="1" indent="-237490">
              <a:lnSpc>
                <a:spcPts val="3079"/>
              </a:lnSpc>
              <a:buFont typeface="Arial"/>
              <a:buChar char="•"/>
            </a:pPr>
            <a:r>
              <a:rPr lang="en-US" sz="2199">
                <a:solidFill>
                  <a:srgbClr val="021531"/>
                </a:solidFill>
                <a:latin typeface="Barlow SemiCondensed"/>
              </a:rPr>
              <a:t>Cu toate acestea, nu au implementat Content Security Policy, ceea ce poate reprezenta un risc de securitate pentru utilizatori.</a:t>
            </a:r>
          </a:p>
          <a:p>
            <a:pPr>
              <a:lnSpc>
                <a:spcPts val="3079"/>
              </a:lnSpc>
            </a:pPr>
            <a:endParaRPr lang="en-US" sz="2199">
              <a:solidFill>
                <a:srgbClr val="021531"/>
              </a:solidFill>
              <a:latin typeface="Barlow SemiCondensed"/>
            </a:endParaRPr>
          </a:p>
        </p:txBody>
      </p:sp>
      <p:sp>
        <p:nvSpPr>
          <p:cNvPr id="17" name="TextBox 17"/>
          <p:cNvSpPr txBox="1"/>
          <p:nvPr/>
        </p:nvSpPr>
        <p:spPr>
          <a:xfrm>
            <a:off x="6906370" y="4649330"/>
            <a:ext cx="4475260" cy="5081270"/>
          </a:xfrm>
          <a:prstGeom prst="rect">
            <a:avLst/>
          </a:prstGeom>
        </p:spPr>
        <p:txBody>
          <a:bodyPr lIns="0" tIns="0" rIns="0" bIns="0" rtlCol="0" anchor="t">
            <a:spAutoFit/>
          </a:bodyPr>
          <a:lstStyle/>
          <a:p>
            <a:pPr algn="just">
              <a:lnSpc>
                <a:spcPts val="3079"/>
              </a:lnSpc>
            </a:pPr>
            <a:r>
              <a:rPr lang="en-US" sz="2199">
                <a:solidFill>
                  <a:srgbClr val="021531"/>
                </a:solidFill>
                <a:latin typeface="Barlow SemiCondensed"/>
              </a:rPr>
              <a:t>Pentru W3Schools:</a:t>
            </a:r>
          </a:p>
          <a:p>
            <a:pPr marL="474979" lvl="1" indent="-237490" algn="just">
              <a:lnSpc>
                <a:spcPts val="3079"/>
              </a:lnSpc>
              <a:buFont typeface="Arial"/>
              <a:buChar char="•"/>
            </a:pPr>
            <a:r>
              <a:rPr lang="en-US" sz="2199">
                <a:solidFill>
                  <a:srgbClr val="021531"/>
                </a:solidFill>
                <a:latin typeface="Barlow SemiCondensed"/>
              </a:rPr>
              <a:t>Au implementat cu succes Content Security Policy, care este importantă pentru prevenirea unor tipuri de atacuri cibernetice, cum ar fi injecția de cod malefic.</a:t>
            </a:r>
          </a:p>
          <a:p>
            <a:pPr marL="474979" lvl="1" indent="-237490" algn="just">
              <a:lnSpc>
                <a:spcPts val="3079"/>
              </a:lnSpc>
              <a:buFont typeface="Arial"/>
              <a:buChar char="•"/>
            </a:pPr>
            <a:r>
              <a:rPr lang="en-US" sz="2199">
                <a:solidFill>
                  <a:srgbClr val="021531"/>
                </a:solidFill>
                <a:latin typeface="Barlow SemiCondensed"/>
              </a:rPr>
              <a:t>Cu toate acestea, nu au implementat Strict-Transport-Security, X-Content-Type-Options, X-Frame-Options și X-XSS-Protection, ceea ce poate reprezenta un risc de securitate pentru utilizatori.</a:t>
            </a:r>
          </a:p>
          <a:p>
            <a:pPr algn="just">
              <a:lnSpc>
                <a:spcPts val="3079"/>
              </a:lnSpc>
            </a:pPr>
            <a:endParaRPr lang="en-US" sz="2199">
              <a:solidFill>
                <a:srgbClr val="021531"/>
              </a:solidFill>
              <a:latin typeface="Barlow SemiCondensed"/>
            </a:endParaRPr>
          </a:p>
        </p:txBody>
      </p:sp>
      <p:sp>
        <p:nvSpPr>
          <p:cNvPr id="18" name="TextBox 18"/>
          <p:cNvSpPr txBox="1"/>
          <p:nvPr/>
        </p:nvSpPr>
        <p:spPr>
          <a:xfrm>
            <a:off x="13118577" y="4649330"/>
            <a:ext cx="4475260" cy="5471795"/>
          </a:xfrm>
          <a:prstGeom prst="rect">
            <a:avLst/>
          </a:prstGeom>
        </p:spPr>
        <p:txBody>
          <a:bodyPr lIns="0" tIns="0" rIns="0" bIns="0" rtlCol="0" anchor="t">
            <a:spAutoFit/>
          </a:bodyPr>
          <a:lstStyle/>
          <a:p>
            <a:pPr>
              <a:lnSpc>
                <a:spcPts val="3079"/>
              </a:lnSpc>
            </a:pPr>
            <a:r>
              <a:rPr lang="en-US" sz="2199">
                <a:solidFill>
                  <a:srgbClr val="021531"/>
                </a:solidFill>
                <a:latin typeface="Barlow SemiCondensed"/>
              </a:rPr>
              <a:t>Pentru WISE:</a:t>
            </a:r>
          </a:p>
          <a:p>
            <a:pPr marL="474979" lvl="1" indent="-237490">
              <a:lnSpc>
                <a:spcPts val="3079"/>
              </a:lnSpc>
              <a:buFont typeface="Arial"/>
              <a:buChar char="•"/>
            </a:pPr>
            <a:r>
              <a:rPr lang="en-US" sz="2199">
                <a:solidFill>
                  <a:srgbClr val="021531"/>
                </a:solidFill>
                <a:latin typeface="Barlow SemiCondensed"/>
              </a:rPr>
              <a:t>Au implementat cu succes Strict-Transport-Security, X-Content-Type-Options, X-Frame-Options, Content Security Policy și X-XSS-Protection pentru a proteja utilizatorii împotriva diferitelor tipuri de atacuri cibernetice.</a:t>
            </a:r>
          </a:p>
          <a:p>
            <a:pPr marL="474979" lvl="1" indent="-237490">
              <a:lnSpc>
                <a:spcPts val="3079"/>
              </a:lnSpc>
              <a:buFont typeface="Arial"/>
              <a:buChar char="•"/>
            </a:pPr>
            <a:r>
              <a:rPr lang="en-US" sz="2199">
                <a:solidFill>
                  <a:srgbClr val="021531"/>
                </a:solidFill>
                <a:latin typeface="Barlow SemiCondensed"/>
              </a:rPr>
              <a:t>În acest caz, website-ul respectiv dispune de toate caracteristicile de securitate recomandate, ceea ce face ca utilizatorii să fie mai bine protejați în timpul navigării pe site.</a:t>
            </a:r>
          </a:p>
          <a:p>
            <a:pPr>
              <a:lnSpc>
                <a:spcPts val="3079"/>
              </a:lnSpc>
            </a:pPr>
            <a:endParaRPr lang="en-US" sz="2199">
              <a:solidFill>
                <a:srgbClr val="021531"/>
              </a:solidFill>
              <a:latin typeface="Barlow SemiCondense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769</Words>
  <Application>Microsoft Office PowerPoint</Application>
  <PresentationFormat>Custom</PresentationFormat>
  <Paragraphs>62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Oswald Bold</vt:lpstr>
      <vt:lpstr>Oswald</vt:lpstr>
      <vt:lpstr>Calibri</vt:lpstr>
      <vt:lpstr>Barlow SemiCondensed Bold</vt:lpstr>
      <vt:lpstr>Canva Sans 2 Bold</vt:lpstr>
      <vt:lpstr>Barlow SemiCondensed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Professional Construction Presentation</dc:title>
  <dc:creator>Batir Daniel</dc:creator>
  <cp:lastModifiedBy>Batir Daniel</cp:lastModifiedBy>
  <cp:revision>4</cp:revision>
  <dcterms:created xsi:type="dcterms:W3CDTF">2006-08-16T00:00:00Z</dcterms:created>
  <dcterms:modified xsi:type="dcterms:W3CDTF">2023-03-02T11:07:43Z</dcterms:modified>
  <dc:identifier>DAFcCaMYq_o</dc:identifier>
</cp:coreProperties>
</file>